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</p:sldMasterIdLst>
  <p:notesMasterIdLst>
    <p:notesMasterId r:id="rId17"/>
  </p:notesMasterIdLst>
  <p:handoutMasterIdLst>
    <p:handoutMasterId r:id="rId18"/>
  </p:handoutMasterIdLst>
  <p:sldIdLst>
    <p:sldId id="627" r:id="rId2"/>
    <p:sldId id="628" r:id="rId3"/>
    <p:sldId id="667" r:id="rId4"/>
    <p:sldId id="666" r:id="rId5"/>
    <p:sldId id="669" r:id="rId6"/>
    <p:sldId id="670" r:id="rId7"/>
    <p:sldId id="671" r:id="rId8"/>
    <p:sldId id="678" r:id="rId9"/>
    <p:sldId id="679" r:id="rId10"/>
    <p:sldId id="680" r:id="rId11"/>
    <p:sldId id="681" r:id="rId12"/>
    <p:sldId id="675" r:id="rId13"/>
    <p:sldId id="676" r:id="rId14"/>
    <p:sldId id="677" r:id="rId15"/>
    <p:sldId id="650" r:id="rId1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yshree" initials="J" lastIdx="11" clrIdx="0"/>
  <p:cmAuthor id="1" name="Bernice Mclean" initials="BM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CC"/>
    <a:srgbClr val="FF3300"/>
    <a:srgbClr val="009900"/>
    <a:srgbClr val="33CCFF"/>
    <a:srgbClr val="99CCFF"/>
    <a:srgbClr val="6699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50" d="100"/>
          <a:sy n="50" d="100"/>
        </p:scale>
        <p:origin x="-1884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8" y="93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44ABECE-BCF9-4374-8A21-108D8D2AF62A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3576E56-9D45-4D47-A14E-153E3CB3F9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58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E5A0DA-F7D7-42EA-8D15-AF974992FBCA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B316D8-4BAC-407F-B5AE-2BD5AB06EF6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17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dirty="0" smtClean="0"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2610C0-03EC-462D-8B94-A62A5FF68A01}" type="slidenum">
              <a:rPr lang="en-US" smtClean="0">
                <a:ea typeface="ＭＳ Ｐゴシック" pitchFamily="34" charset="-128"/>
                <a:cs typeface="Arial" charset="0"/>
              </a:rPr>
              <a:pPr/>
              <a:t>1</a:t>
            </a:fld>
            <a:endParaRPr lang="en-US" dirty="0" smtClean="0"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316D8-4BAC-407F-B5AE-2BD5AB06EF6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29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2813"/>
            <a:fld id="{614E2BE7-B8E1-46B9-86B9-CA965FBD2B67}" type="slidenum">
              <a:rPr lang="en-US" smtClean="0">
                <a:ea typeface="ＭＳ Ｐゴシック" pitchFamily="34" charset="-128"/>
              </a:rPr>
              <a:pPr defTabSz="912813"/>
              <a:t>15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19F7B-0ED5-4119-A485-EAEEF4DC54CB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EE391-503D-4112-BA6A-53EC119FBBB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3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6C1887-F066-414E-99CC-532F3577646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A53F7-1812-4895-8914-749440D9BD0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E69C5-1605-485C-B773-85572F6F2992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A0C55-C6BE-4385-AA45-A93B7B0BF37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8600"/>
            <a:ext cx="2743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2362200" y="6019800"/>
            <a:ext cx="3324225" cy="571500"/>
            <a:chOff x="381000" y="6019800"/>
            <a:chExt cx="3324225" cy="571500"/>
          </a:xfrm>
        </p:grpSpPr>
        <p:pic>
          <p:nvPicPr>
            <p:cNvPr id="5" name="Picture 76" descr="GEF_Brand_Lo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6096000"/>
              <a:ext cx="179044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6019800"/>
              <a:ext cx="8096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943600"/>
            <a:ext cx="5222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UNWTO_e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019800"/>
            <a:ext cx="1276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2133600"/>
          </a:xfrm>
        </p:spPr>
        <p:txBody>
          <a:bodyPr/>
          <a:lstStyle>
            <a:lvl1pPr>
              <a:defRPr sz="4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14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43174" y="3886200"/>
            <a:ext cx="3857652" cy="1752600"/>
          </a:xfrm>
        </p:spPr>
        <p:txBody>
          <a:bodyPr/>
          <a:lstStyle>
            <a:lvl1pPr marL="0" indent="0" algn="l">
              <a:buNone/>
              <a:defRPr baseline="0">
                <a:solidFill>
                  <a:srgbClr val="152B8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noProof="0" smtClean="0"/>
              <a:t>Cliquez pour modifier le style des sous-titres du masque</a:t>
            </a:r>
            <a:endParaRPr lang="en-US" noProof="0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643174" y="2643182"/>
            <a:ext cx="3857652" cy="11430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009DE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noProof="0" smtClean="0"/>
              <a:t>Cliquez pour modifier le style du titre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8D10E3-D4E5-46A0-AD1B-115E598D716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E0868-0324-4C64-A173-5CA93A0185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94200E-F7FF-45D3-86D6-5C9ECBF1CFAD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ED213-B6B4-4C32-AAF3-D38358B121A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18D119-5990-403B-A675-97FA3C5FDBA1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675DB-4307-4EAC-BDE3-0FA02441B6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3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6B5401-33F9-4822-AF1F-63E2F92BCC1B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AEBB8-E72F-4F8C-9001-222B4545B7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4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5FC87-16C8-4A46-9C65-3C5645C65B0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FE2EB-2E25-4A21-8838-4DBB4B5EA6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68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6900AE-F7D4-44AA-A2F5-B9A743A1851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79DD4-3AAC-402A-A860-979528AC2FC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3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4332A8-AA53-4E39-8E1E-7AF4CEC8FCEC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0F165-1DFD-4524-829A-26CDD050B8C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1C3A0-3126-481F-87DE-25E455DF93C8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5D273-2D7C-4582-BEC9-14E0FF0F4C6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8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C3902B8-42D9-4BF6-AA51-5EF1F592CDC3}" type="datetime1">
              <a:rPr lang="en-US"/>
              <a:pPr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4805BF6-95F0-4D73-8315-C76C630709B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  <p:sldLayoutId id="2147484347" r:id="rId12"/>
    <p:sldLayoutId id="2147484361" r:id="rId13"/>
  </p:sldLayoutIdLst>
  <p:transition spd="slow" advClick="0" advTm="10000">
    <p:pull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1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1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1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luzhavene@gmail.com" TargetMode="External"/><Relationship Id="rId5" Type="http://schemas.openxmlformats.org/officeDocument/2006/relationships/hyperlink" Target="mailto:cida72cida@yahoo.com.br" TargetMode="External"/><Relationship Id="rId4" Type="http://schemas.openxmlformats.org/officeDocument/2006/relationships/hyperlink" Target="mailto:apmb24@yahoo.com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/>
          </p:cNvSpPr>
          <p:nvPr/>
        </p:nvSpPr>
        <p:spPr bwMode="auto">
          <a:xfrm>
            <a:off x="0" y="6019800"/>
            <a:ext cx="9144000" cy="3952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pt-PT" sz="1400" b="1" i="1" dirty="0">
                <a:latin typeface="Georgia" panose="02040502050405020303" pitchFamily="18" charset="0"/>
              </a:rPr>
              <a:t>By</a:t>
            </a:r>
            <a:r>
              <a:rPr lang="pt-PT" sz="1400" i="1" dirty="0">
                <a:latin typeface="Georgia" panose="02040502050405020303" pitchFamily="18" charset="0"/>
              </a:rPr>
              <a:t>: </a:t>
            </a:r>
            <a:r>
              <a:rPr lang="pt-PT" sz="1400" b="1" i="1" dirty="0">
                <a:latin typeface="Georgia" panose="02040502050405020303" pitchFamily="18" charset="0"/>
              </a:rPr>
              <a:t>Luzio Nhavene;</a:t>
            </a:r>
            <a:r>
              <a:rPr lang="en-GB" sz="1400" i="1" dirty="0">
                <a:solidFill>
                  <a:srgbClr val="FF3300"/>
                </a:solidFill>
                <a:latin typeface="Georgia" panose="02040502050405020303" pitchFamily="18" charset="0"/>
                <a:cs typeface="Arial" charset="0"/>
              </a:rPr>
              <a:t> </a:t>
            </a:r>
            <a:r>
              <a:rPr lang="en-GB" sz="1400" b="1" i="1" dirty="0">
                <a:latin typeface="Georgia" panose="02040502050405020303" pitchFamily="18" charset="0"/>
                <a:cs typeface="Arial" charset="0"/>
              </a:rPr>
              <a:t>Alexandre Bartolomeu; </a:t>
            </a:r>
            <a:r>
              <a:rPr lang="en-GB" sz="1400" b="1" i="1" dirty="0" smtClean="0">
                <a:latin typeface="Georgia" panose="02040502050405020303" pitchFamily="18" charset="0"/>
                <a:cs typeface="Arial" charset="0"/>
              </a:rPr>
              <a:t>Esther M. Munyithia</a:t>
            </a:r>
            <a:endParaRPr lang="pt-PT" sz="1400" b="1" i="1" dirty="0">
              <a:latin typeface="Georgia" panose="02040502050405020303" pitchFamily="18" charset="0"/>
            </a:endParaRPr>
          </a:p>
        </p:txBody>
      </p:sp>
      <p:pic>
        <p:nvPicPr>
          <p:cNvPr id="4099" name="Picture 5" descr="C:\My Documents\Mocambiq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3" y="2014538"/>
            <a:ext cx="334168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itre 2"/>
          <p:cNvSpPr>
            <a:spLocks noGrp="1"/>
          </p:cNvSpPr>
          <p:nvPr>
            <p:ph type="title"/>
          </p:nvPr>
        </p:nvSpPr>
        <p:spPr>
          <a:xfrm>
            <a:off x="3352800" y="1981200"/>
            <a:ext cx="5791200" cy="1600200"/>
          </a:xfrm>
        </p:spPr>
        <p:txBody>
          <a:bodyPr/>
          <a:lstStyle/>
          <a:p>
            <a:pPr algn="ctr" eaLnBrk="1" hangingPunct="1"/>
            <a:r>
              <a:rPr lang="en-GB" sz="2400" dirty="0" smtClean="0">
                <a:solidFill>
                  <a:srgbClr val="FF0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5</a:t>
            </a:r>
            <a:r>
              <a:rPr lang="en-GB" sz="2400" baseline="30000" dirty="0" smtClean="0">
                <a:solidFill>
                  <a:srgbClr val="FF0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TH</a:t>
            </a:r>
            <a:r>
              <a:rPr lang="en-GB" sz="2400" dirty="0" smtClean="0">
                <a:solidFill>
                  <a:srgbClr val="FF0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STEERING COMMITTEE MEETING</a:t>
            </a:r>
            <a: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/>
            </a:r>
            <a:b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</a:br>
            <a: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Bagamoyo, Tanzania </a:t>
            </a:r>
            <a:b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</a:br>
            <a: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24</a:t>
            </a:r>
            <a:r>
              <a:rPr lang="de-AT" sz="2400" baseline="300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th</a:t>
            </a:r>
            <a:r>
              <a:rPr lang="de-AT" sz="2400" dirty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-</a:t>
            </a:r>
            <a: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28</a:t>
            </a:r>
            <a:r>
              <a:rPr lang="de-AT" sz="2400" baseline="300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th</a:t>
            </a:r>
            <a:r>
              <a:rPr lang="de-AT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 </a:t>
            </a:r>
            <a:r>
              <a:rPr lang="en-GB" sz="2400" dirty="0" smtClean="0">
                <a:solidFill>
                  <a:srgbClr val="008000"/>
                </a:solidFill>
                <a:latin typeface="Georgia" panose="02040502050405020303" pitchFamily="18" charset="0"/>
                <a:ea typeface="ＭＳ Ｐゴシック" pitchFamily="34" charset="-128"/>
                <a:cs typeface="Arial" charset="0"/>
              </a:rPr>
              <a:t>September, 2013</a:t>
            </a:r>
            <a:endParaRPr lang="pt-PT" sz="2400" dirty="0" smtClean="0">
              <a:solidFill>
                <a:srgbClr val="008000"/>
              </a:solidFill>
              <a:latin typeface="Georgia" panose="02040502050405020303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101" name="Rectangle 9"/>
          <p:cNvSpPr>
            <a:spLocks noChangeArrowheads="1"/>
          </p:cNvSpPr>
          <p:nvPr/>
        </p:nvSpPr>
        <p:spPr bwMode="auto">
          <a:xfrm>
            <a:off x="3409950" y="3581400"/>
            <a:ext cx="573405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ZA" sz="24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REEF &amp; MARINE RECREATION MANAGEMENT (RMRM)</a:t>
            </a:r>
            <a:r>
              <a:rPr lang="en-ZA" sz="20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en-ZA" sz="20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</a:br>
            <a:r>
              <a:rPr lang="en-ZA" sz="16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en-ZA" sz="16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</a:br>
            <a:r>
              <a:rPr lang="en-ZA" sz="1600" b="1" dirty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Tofu, Barra </a:t>
            </a:r>
            <a:r>
              <a:rPr lang="en-ZA" sz="16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&amp; </a:t>
            </a:r>
            <a:r>
              <a:rPr lang="en-ZA" sz="1600" b="1" dirty="0" err="1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Tofinho</a:t>
            </a:r>
            <a:r>
              <a:rPr lang="en-ZA" sz="16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 (TBT)</a:t>
            </a:r>
          </a:p>
          <a:p>
            <a:pPr algn="ctr"/>
            <a:r>
              <a:rPr lang="en-ZA" sz="16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Demo Site</a:t>
            </a:r>
            <a:r>
              <a:rPr lang="en-GB" sz="2400" b="1" dirty="0">
                <a:solidFill>
                  <a:srgbClr val="0033CC"/>
                </a:solidFill>
                <a:cs typeface="Arial" charset="0"/>
              </a:rPr>
              <a:t/>
            </a:r>
            <a:br>
              <a:rPr lang="en-GB" sz="2400" b="1" dirty="0">
                <a:solidFill>
                  <a:srgbClr val="0033CC"/>
                </a:solidFill>
                <a:cs typeface="Arial" charset="0"/>
              </a:rPr>
            </a:br>
            <a:endParaRPr lang="en-GB" sz="1600" dirty="0" smtClean="0">
              <a:solidFill>
                <a:srgbClr val="0033CC"/>
              </a:solidFill>
              <a:latin typeface="Georgia" panose="02040502050405020303" pitchFamily="18" charset="0"/>
              <a:cs typeface="Arial" charset="0"/>
            </a:endParaRPr>
          </a:p>
          <a:p>
            <a:pPr algn="ctr"/>
            <a:r>
              <a:rPr lang="en-GB" sz="1600" b="1" i="1" dirty="0" smtClean="0">
                <a:solidFill>
                  <a:srgbClr val="FF3300"/>
                </a:solidFill>
                <a:latin typeface="Georgia" panose="02040502050405020303" pitchFamily="18" charset="0"/>
                <a:cs typeface="Arial" charset="0"/>
              </a:rPr>
              <a:t>Mozambique</a:t>
            </a:r>
            <a:r>
              <a:rPr lang="en-US" sz="1600" b="1" i="1" dirty="0" smtClean="0">
                <a:solidFill>
                  <a:srgbClr val="008000"/>
                </a:solidFill>
                <a:latin typeface="Georgia" panose="02040502050405020303" pitchFamily="18" charset="0"/>
              </a:rPr>
              <a:t> </a:t>
            </a:r>
            <a:endParaRPr lang="en-US" sz="1600" b="1" i="1" dirty="0">
              <a:solidFill>
                <a:srgbClr val="008000"/>
              </a:solidFill>
              <a:latin typeface="Georgia" panose="02040502050405020303" pitchFamily="18" charset="0"/>
            </a:endParaRPr>
          </a:p>
          <a:p>
            <a:pPr algn="ctr"/>
            <a:endParaRPr lang="en-US" sz="800" b="1" i="1" dirty="0">
              <a:solidFill>
                <a:srgbClr val="008000"/>
              </a:solidFill>
            </a:endParaRPr>
          </a:p>
          <a:p>
            <a:pPr algn="ctr"/>
            <a:r>
              <a:rPr lang="en-US" sz="1400" b="1" dirty="0">
                <a:solidFill>
                  <a:srgbClr val="008000"/>
                </a:solidFill>
                <a:latin typeface="Georgia" panose="02040502050405020303" pitchFamily="18" charset="0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Georgia" panose="02040502050405020303" pitchFamily="18" charset="0"/>
              </a:rPr>
              <a:t>25</a:t>
            </a:r>
            <a:r>
              <a:rPr lang="en-US" sz="1400" b="1" baseline="30000" dirty="0" smtClean="0">
                <a:solidFill>
                  <a:srgbClr val="008000"/>
                </a:solidFill>
                <a:latin typeface="Georgia" panose="02040502050405020303" pitchFamily="18" charset="0"/>
              </a:rPr>
              <a:t>th</a:t>
            </a:r>
            <a:r>
              <a:rPr lang="en-US" sz="1400" b="1" dirty="0" smtClean="0">
                <a:solidFill>
                  <a:srgbClr val="008000"/>
                </a:solidFill>
                <a:latin typeface="Georgia" panose="02040502050405020303" pitchFamily="18" charset="0"/>
              </a:rPr>
              <a:t>  </a:t>
            </a:r>
            <a:r>
              <a:rPr lang="en-US" sz="1400" b="1" dirty="0">
                <a:solidFill>
                  <a:srgbClr val="008000"/>
                </a:solidFill>
                <a:latin typeface="Georgia" panose="02040502050405020303" pitchFamily="18" charset="0"/>
              </a:rPr>
              <a:t>September </a:t>
            </a:r>
            <a:r>
              <a:rPr lang="en-US" sz="1400" b="1" dirty="0" smtClean="0">
                <a:solidFill>
                  <a:srgbClr val="008000"/>
                </a:solidFill>
                <a:latin typeface="Georgia" panose="02040502050405020303" pitchFamily="18" charset="0"/>
              </a:rPr>
              <a:t>2013</a:t>
            </a:r>
            <a:r>
              <a:rPr lang="en-GB" sz="1400" b="1" dirty="0" smtClean="0">
                <a:solidFill>
                  <a:srgbClr val="0033CC"/>
                </a:solidFill>
                <a:cs typeface="Arial" charset="0"/>
              </a:rPr>
              <a:t/>
            </a:r>
            <a:br>
              <a:rPr lang="en-GB" sz="1400" b="1" dirty="0" smtClean="0">
                <a:solidFill>
                  <a:srgbClr val="0033CC"/>
                </a:solidFill>
                <a:cs typeface="Arial" charset="0"/>
              </a:rPr>
            </a:br>
            <a:r>
              <a:rPr lang="de-AT" sz="2000" b="1" dirty="0" smtClean="0">
                <a:solidFill>
                  <a:srgbClr val="008000"/>
                </a:solidFill>
                <a:cs typeface="Arial" charset="0"/>
              </a:rPr>
              <a:t/>
            </a:r>
            <a:br>
              <a:rPr lang="de-AT" sz="2000" b="1" dirty="0" smtClean="0">
                <a:solidFill>
                  <a:srgbClr val="008000"/>
                </a:solidFill>
                <a:cs typeface="Arial" charset="0"/>
              </a:rPr>
            </a:br>
            <a:endParaRPr lang="pt-PT" sz="1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73453" y="1128712"/>
            <a:ext cx="86106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en-GB" sz="3200" b="1" dirty="0">
                <a:latin typeface="Georgia" panose="02040502050405020303" pitchFamily="18" charset="0"/>
                <a:ea typeface="SimSun" pitchFamily="2" charset="-122"/>
              </a:rPr>
              <a:t>FUTURE KEY PARTNERS</a:t>
            </a:r>
          </a:p>
          <a:p>
            <a:pPr marL="800100" lvl="1" indent="-342900">
              <a:spcBef>
                <a:spcPct val="20000"/>
              </a:spcBef>
            </a:pPr>
            <a:endParaRPr lang="en-GB" sz="1400" dirty="0">
              <a:solidFill>
                <a:schemeClr val="accent2"/>
              </a:solidFill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Georgia" panose="02040502050405020303" pitchFamily="18" charset="0"/>
                <a:ea typeface="SimSun" pitchFamily="2" charset="-122"/>
              </a:rPr>
              <a:t>Potential </a:t>
            </a:r>
            <a:r>
              <a:rPr lang="en-GB" sz="2800" b="1" dirty="0">
                <a:latin typeface="Georgia" panose="02040502050405020303" pitchFamily="18" charset="0"/>
                <a:ea typeface="SimSun" pitchFamily="2" charset="-122"/>
              </a:rPr>
              <a:t>future </a:t>
            </a:r>
            <a:r>
              <a:rPr lang="en-GB" sz="2800" b="1" dirty="0" smtClean="0">
                <a:latin typeface="Georgia" panose="02040502050405020303" pitchFamily="18" charset="0"/>
                <a:ea typeface="SimSun" pitchFamily="2" charset="-122"/>
              </a:rPr>
              <a:t>partners: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Ocean 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Revolution - Dr Timothy </a:t>
            </a:r>
            <a:r>
              <a:rPr lang="en-GB" sz="2600" dirty="0" err="1">
                <a:latin typeface="Georgia" panose="02040502050405020303" pitchFamily="18" charset="0"/>
                <a:ea typeface="SimSun" pitchFamily="2" charset="-122"/>
              </a:rPr>
              <a:t>Dykman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 (supports </a:t>
            </a:r>
            <a:r>
              <a:rPr lang="en-GB" sz="2600" dirty="0" err="1">
                <a:latin typeface="Georgia" panose="02040502050405020303" pitchFamily="18" charset="0"/>
                <a:ea typeface="SimSun" pitchFamily="2" charset="-122"/>
              </a:rPr>
              <a:t>Bitonga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 divers, has provided information &amp; </a:t>
            </a: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advice)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All 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Out Africa Volunteers - Katie Arnold </a:t>
            </a: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(seafood survey &amp; reef monitoring)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Eyes 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on the Horizon - Ms Hannah Darrin </a:t>
            </a: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(sustainable </a:t>
            </a:r>
            <a:r>
              <a:rPr lang="en-GB" sz="2600" smtClean="0">
                <a:latin typeface="Georgia" panose="02040502050405020303" pitchFamily="18" charset="0"/>
                <a:ea typeface="SimSun" pitchFamily="2" charset="-122"/>
              </a:rPr>
              <a:t>seafood initiative)</a:t>
            </a:r>
            <a:endParaRPr lang="en-GB" sz="26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Coral </a:t>
            </a:r>
            <a:r>
              <a:rPr lang="en-GB" sz="2600" dirty="0">
                <a:latin typeface="Georgia" panose="02040502050405020303" pitchFamily="18" charset="0"/>
                <a:ea typeface="SimSun" pitchFamily="2" charset="-122"/>
              </a:rPr>
              <a:t>Reef Care - Rolf Palau </a:t>
            </a:r>
            <a:r>
              <a:rPr lang="en-GB" sz="2600" dirty="0" smtClean="0">
                <a:latin typeface="Georgia" panose="02040502050405020303" pitchFamily="18" charset="0"/>
                <a:ea typeface="SimSun" pitchFamily="2" charset="-122"/>
              </a:rPr>
              <a:t>(</a:t>
            </a:r>
            <a:r>
              <a:rPr lang="en-ZA" sz="2600" dirty="0" smtClean="0">
                <a:solidFill>
                  <a:srgbClr val="000000"/>
                </a:solidFill>
                <a:latin typeface="Georgia" pitchFamily="18" charset="0"/>
              </a:rPr>
              <a:t>possible demarcation assistance in </a:t>
            </a:r>
            <a:r>
              <a:rPr lang="en-ZA" sz="2600" dirty="0">
                <a:solidFill>
                  <a:srgbClr val="000000"/>
                </a:solidFill>
                <a:latin typeface="Georgia" pitchFamily="18" charset="0"/>
              </a:rPr>
              <a:t>the medium to long-term)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endParaRPr lang="en-GB" sz="24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 smtClean="0">
              <a:latin typeface="Georgia" panose="02040502050405020303" pitchFamily="18" charset="0"/>
              <a:ea typeface="SimSun" pitchFamily="2" charset="-122"/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09143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0"/>
            <a:ext cx="86106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TRAINING &amp; CAPACITY BUILDING</a:t>
            </a:r>
            <a:endParaRPr lang="en-ZA" sz="3200" b="1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</a:pPr>
            <a:endParaRPr lang="en-ZA" sz="14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Reef assessment/monitoring </a:t>
            </a: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training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GIS </a:t>
            </a: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basic course, in English &amp; </a:t>
            </a: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Portuguese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Participatory mapping &amp; reef </a:t>
            </a: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monitoring</a:t>
            </a: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Awareness </a:t>
            </a: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raising </a:t>
            </a: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through school talks, village meetings &amp; distribution of educational materials  </a:t>
            </a: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solidFill>
                  <a:srgbClr val="000000"/>
                </a:solidFill>
                <a:latin typeface="Georgia" pitchFamily="18" charset="0"/>
              </a:rPr>
              <a:t>Development </a:t>
            </a:r>
            <a:r>
              <a:rPr lang="en-ZA" sz="2800" dirty="0">
                <a:solidFill>
                  <a:srgbClr val="000000"/>
                </a:solidFill>
                <a:latin typeface="Georgia" pitchFamily="18" charset="0"/>
              </a:rPr>
              <a:t>&amp; dissemination of film materials </a:t>
            </a:r>
            <a:endParaRPr lang="en-ZA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305679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14313" y="1224438"/>
            <a:ext cx="870108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MANAGEMENT </a:t>
            </a:r>
            <a:r>
              <a:rPr lang="en-ZA" sz="3200" b="1" dirty="0">
                <a:latin typeface="Georgia" panose="02040502050405020303" pitchFamily="18" charset="0"/>
                <a:ea typeface="SimSun" pitchFamily="2" charset="-122"/>
              </a:rPr>
              <a:t>PLANNING </a:t>
            </a:r>
            <a:endParaRPr lang="en-ZA" sz="3200" b="1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 algn="ctr">
              <a:spcBef>
                <a:spcPct val="20000"/>
              </a:spcBef>
            </a:pP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&amp; </a:t>
            </a:r>
            <a:r>
              <a:rPr lang="en-ZA" sz="3200" b="1" dirty="0">
                <a:latin typeface="Georgia" panose="02040502050405020303" pitchFamily="18" charset="0"/>
                <a:ea typeface="SimSun" pitchFamily="2" charset="-122"/>
              </a:rPr>
              <a:t>FUTURE </a:t>
            </a: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SUSTAINABILITY</a:t>
            </a:r>
          </a:p>
          <a:p>
            <a:pPr marL="800100" lvl="1" indent="-342900" algn="ctr">
              <a:spcBef>
                <a:spcPct val="20000"/>
              </a:spcBef>
            </a:pPr>
            <a:endParaRPr lang="en-ZA" sz="1400" dirty="0">
              <a:solidFill>
                <a:schemeClr val="accent2"/>
              </a:solidFill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eorgia" panose="02040502050405020303" pitchFamily="18" charset="0"/>
                <a:ea typeface="SimSun" pitchFamily="2" charset="-122"/>
              </a:rPr>
              <a:t>DRAFT Vision and management plan structure formulated</a:t>
            </a:r>
            <a:endParaRPr lang="en-ZA" sz="28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Working </a:t>
            </a: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towards the identification of RMRM management priorities, roles &amp; responsibilities of stakeholders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>
                <a:latin typeface="Georgia" panose="02040502050405020303" pitchFamily="18" charset="0"/>
                <a:ea typeface="SimSun" pitchFamily="2" charset="-122"/>
              </a:rPr>
              <a:t>Final output is a sustainability management plan outlining the </a:t>
            </a: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above</a:t>
            </a:r>
          </a:p>
          <a:p>
            <a:pPr lvl="1">
              <a:spcBef>
                <a:spcPct val="20000"/>
              </a:spcBef>
            </a:pPr>
            <a:endParaRPr lang="en-ZA" sz="28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lvl="1">
              <a:spcBef>
                <a:spcPct val="20000"/>
              </a:spcBef>
            </a:pP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676817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EARLY </a:t>
            </a:r>
            <a:r>
              <a:rPr lang="en-ZA" sz="3200" b="1" dirty="0">
                <a:latin typeface="Georgia" panose="02040502050405020303" pitchFamily="18" charset="0"/>
                <a:ea typeface="SimSun" pitchFamily="2" charset="-122"/>
              </a:rPr>
              <a:t>LESSONS</a:t>
            </a:r>
          </a:p>
          <a:p>
            <a:pPr marL="800100" lvl="1" indent="-342900">
              <a:spcBef>
                <a:spcPct val="20000"/>
              </a:spcBef>
            </a:pPr>
            <a:endParaRPr lang="en-ZA" sz="14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Challenges in collaboration among stakeholders for improved management of marine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recreation</a:t>
            </a:r>
            <a:endParaRPr lang="en-ZA" sz="20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Need for: 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Better governance of marine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areas/resources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Greater </a:t>
            </a: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awareness of the value of the marine environment &amp; resources through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responsible tourism 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Greater </a:t>
            </a: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compliance &amp; enforcement by local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authorities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Improved interaction &amp; decision-making among all </a:t>
            </a: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role-players (tourism industry, government,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researchers, communities)</a:t>
            </a:r>
            <a:endParaRPr lang="en-ZA" sz="20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Greater self regulation within </a:t>
            </a:r>
            <a:r>
              <a:rPr lang="en-ZA" sz="2000" dirty="0">
                <a:latin typeface="Georgia" panose="02040502050405020303" pitchFamily="18" charset="0"/>
                <a:ea typeface="SimSun" pitchFamily="2" charset="-122"/>
              </a:rPr>
              <a:t>the </a:t>
            </a:r>
            <a:r>
              <a:rPr lang="en-ZA" sz="2000" dirty="0" smtClean="0">
                <a:latin typeface="Georgia" panose="02040502050405020303" pitchFamily="18" charset="0"/>
                <a:ea typeface="SimSun" pitchFamily="2" charset="-122"/>
              </a:rPr>
              <a:t>tourism industry</a:t>
            </a:r>
          </a:p>
          <a:p>
            <a:pPr lvl="1">
              <a:spcBef>
                <a:spcPct val="20000"/>
              </a:spcBef>
            </a:pPr>
            <a:endParaRPr lang="en-ZA" sz="22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lvl="1">
              <a:spcBef>
                <a:spcPct val="20000"/>
              </a:spcBef>
            </a:pPr>
            <a:endParaRPr lang="en-ZA" sz="2200" dirty="0">
              <a:latin typeface="Georgia" panose="02040502050405020303" pitchFamily="18" charset="0"/>
              <a:ea typeface="SimSun" pitchFamily="2" charset="-122"/>
            </a:endParaRPr>
          </a:p>
          <a:p>
            <a:pPr lvl="1">
              <a:spcBef>
                <a:spcPct val="20000"/>
              </a:spcBef>
            </a:pPr>
            <a:endParaRPr lang="en-ZA" sz="2200" dirty="0">
              <a:latin typeface="Georgia" panose="02040502050405020303" pitchFamily="18" charset="0"/>
              <a:ea typeface="SimSun" pitchFamily="2" charset="-122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04824" y="1020277"/>
            <a:ext cx="8315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ZA" sz="3200" b="1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07991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14313" y="12954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en-ZA" sz="3200" b="1" dirty="0" smtClean="0">
                <a:latin typeface="Georgia" panose="02040502050405020303" pitchFamily="18" charset="0"/>
                <a:ea typeface="SimSun" pitchFamily="2" charset="-122"/>
              </a:rPr>
              <a:t>CROSS LINKAGES BETWEEN THEMATIC AREAS</a:t>
            </a:r>
            <a:endParaRPr lang="en-ZA" sz="3200" b="1" dirty="0">
              <a:latin typeface="Georgia" panose="02040502050405020303" pitchFamily="18" charset="0"/>
              <a:ea typeface="SimSun" pitchFamily="2" charset="-122"/>
            </a:endParaRPr>
          </a:p>
          <a:p>
            <a:pPr lvl="1">
              <a:spcBef>
                <a:spcPct val="20000"/>
              </a:spcBef>
            </a:pPr>
            <a:endParaRPr lang="en-ZA" sz="14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Placement of </a:t>
            </a:r>
            <a:r>
              <a:rPr lang="en-ZA" sz="2800" smtClean="0">
                <a:latin typeface="Georgia" panose="02040502050405020303" pitchFamily="18" charset="0"/>
                <a:ea typeface="SimSun" pitchFamily="2" charset="-122"/>
              </a:rPr>
              <a:t>multi-user signage</a:t>
            </a: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dirty="0" smtClean="0">
                <a:latin typeface="Georgia" panose="02040502050405020303" pitchFamily="18" charset="0"/>
                <a:ea typeface="SimSun" pitchFamily="2" charset="-122"/>
              </a:rPr>
              <a:t>Collaboration with hotels in terms of impacts on marine environment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eorgia" panose="02040502050405020303" pitchFamily="18" charset="0"/>
                <a:ea typeface="SimSun" pitchFamily="2" charset="-122"/>
              </a:rPr>
              <a:t>Joint village discussions including ecotourism</a:t>
            </a:r>
            <a:endParaRPr lang="en-ZA" sz="28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456267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22238" y="5853113"/>
            <a:ext cx="2544762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83" tIns="40091" rIns="80183" bIns="40091">
            <a:spAutoFit/>
          </a:bodyPr>
          <a:lstStyle/>
          <a:p>
            <a:pPr defTabSz="801688"/>
            <a:r>
              <a:rPr lang="en-US" sz="1400" b="1" dirty="0">
                <a:latin typeface="Arial Black" pitchFamily="34" charset="0"/>
              </a:rPr>
              <a:t>        </a:t>
            </a:r>
            <a:r>
              <a:rPr lang="en-US" sz="4000" b="1" dirty="0">
                <a:solidFill>
                  <a:srgbClr val="0033CC"/>
                </a:solidFill>
                <a:cs typeface="Arial" charset="0"/>
              </a:rPr>
              <a:t>Thanks </a:t>
            </a:r>
            <a:endParaRPr lang="en-US" sz="1400" b="1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038600" y="4506914"/>
            <a:ext cx="3124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200" b="1" dirty="0">
                <a:solidFill>
                  <a:srgbClr val="0033CC"/>
                </a:solidFill>
                <a:latin typeface="Georgia" panose="02040502050405020303" pitchFamily="18" charset="0"/>
                <a:cs typeface="Arial" charset="0"/>
              </a:rPr>
              <a:t>Contacts:</a:t>
            </a:r>
          </a:p>
          <a:p>
            <a:pPr>
              <a:defRPr/>
            </a:pPr>
            <a:r>
              <a:rPr lang="en-GB" sz="1200" dirty="0" smtClean="0">
                <a:latin typeface="Georgia" panose="02040502050405020303" pitchFamily="18" charset="0"/>
                <a:cs typeface="Arial" charset="0"/>
              </a:rPr>
              <a:t>1. FP Environment</a:t>
            </a:r>
            <a:r>
              <a:rPr lang="en-GB" sz="1200" dirty="0">
                <a:latin typeface="Georgia" panose="02040502050405020303" pitchFamily="18" charset="0"/>
                <a:cs typeface="Arial" charset="0"/>
              </a:rPr>
              <a:t>:  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</a:rPr>
              <a:t>Mr</a:t>
            </a:r>
            <a:r>
              <a:rPr lang="en-US" sz="1200" dirty="0">
                <a:latin typeface="Georgia" panose="02040502050405020303" pitchFamily="18" charset="0"/>
                <a:cs typeface="Arial" charset="0"/>
              </a:rPr>
              <a:t>. Alexandre 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</a:rPr>
              <a:t> Bartolomeu</a:t>
            </a:r>
            <a:r>
              <a:rPr lang="en-GB" sz="1200" dirty="0" smtClean="0">
                <a:latin typeface="Georgia" panose="02040502050405020303" pitchFamily="18" charset="0"/>
                <a:cs typeface="Arial" charset="0"/>
              </a:rPr>
              <a:t> / 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  <a:hlinkClick r:id="rId4"/>
              </a:rPr>
              <a:t>apmb24@yahoo.com.br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</a:rPr>
              <a:t> </a:t>
            </a:r>
            <a:endParaRPr lang="en-US" sz="1200" dirty="0">
              <a:latin typeface="Georgia" panose="02040502050405020303" pitchFamily="18" charset="0"/>
              <a:cs typeface="Arial" charset="0"/>
            </a:endParaRPr>
          </a:p>
          <a:p>
            <a:pPr>
              <a:defRPr/>
            </a:pPr>
            <a:r>
              <a:rPr lang="en-GB" sz="1200" dirty="0">
                <a:latin typeface="Georgia" panose="02040502050405020303" pitchFamily="18" charset="0"/>
                <a:cs typeface="Arial" charset="0"/>
              </a:rPr>
              <a:t>2. FP Tourism: Ms. Maria </a:t>
            </a:r>
            <a:r>
              <a:rPr lang="en-GB" sz="1200" dirty="0" err="1">
                <a:latin typeface="Georgia" panose="02040502050405020303" pitchFamily="18" charset="0"/>
                <a:cs typeface="Arial" charset="0"/>
              </a:rPr>
              <a:t>Cidalia</a:t>
            </a:r>
            <a:r>
              <a:rPr lang="en-GB" sz="1200" dirty="0">
                <a:latin typeface="Georgia" panose="02040502050405020303" pitchFamily="18" charset="0"/>
                <a:cs typeface="Arial" charset="0"/>
              </a:rPr>
              <a:t> </a:t>
            </a:r>
            <a:r>
              <a:rPr lang="en-GB" sz="1200" dirty="0" smtClean="0">
                <a:latin typeface="Georgia" panose="02040502050405020303" pitchFamily="18" charset="0"/>
                <a:cs typeface="Arial" charset="0"/>
                <a:hlinkClick r:id="rId5"/>
              </a:rPr>
              <a:t>cida72cida@yahoo.com.br</a:t>
            </a:r>
            <a:r>
              <a:rPr lang="en-GB" sz="1200" dirty="0" smtClean="0">
                <a:latin typeface="Georgia" panose="02040502050405020303" pitchFamily="18" charset="0"/>
                <a:cs typeface="Arial" charset="0"/>
              </a:rPr>
              <a:t> </a:t>
            </a:r>
            <a:endParaRPr lang="en-GB" sz="1200" dirty="0">
              <a:latin typeface="Georgia" panose="02040502050405020303" pitchFamily="18" charset="0"/>
              <a:cs typeface="Arial" charset="0"/>
            </a:endParaRPr>
          </a:p>
          <a:p>
            <a:pPr lvl="0">
              <a:defRPr/>
            </a:pPr>
            <a:r>
              <a:rPr lang="en-GB" sz="1200" dirty="0">
                <a:latin typeface="Georgia" panose="02040502050405020303" pitchFamily="18" charset="0"/>
                <a:cs typeface="Arial" charset="0"/>
              </a:rPr>
              <a:t>3. OIC FP Tourism: Ms. </a:t>
            </a:r>
            <a:r>
              <a:rPr lang="en-GB" sz="1200" dirty="0" err="1">
                <a:latin typeface="Georgia" panose="02040502050405020303" pitchFamily="18" charset="0"/>
                <a:cs typeface="Arial" charset="0"/>
              </a:rPr>
              <a:t>Oraca</a:t>
            </a:r>
            <a:r>
              <a:rPr lang="en-GB" sz="1200" dirty="0">
                <a:latin typeface="Georgia" panose="02040502050405020303" pitchFamily="18" charset="0"/>
                <a:cs typeface="Arial" charset="0"/>
              </a:rPr>
              <a:t> </a:t>
            </a:r>
            <a:r>
              <a:rPr lang="en-GB" sz="1200" dirty="0" err="1">
                <a:latin typeface="Georgia" panose="02040502050405020303" pitchFamily="18" charset="0"/>
                <a:cs typeface="Arial" charset="0"/>
              </a:rPr>
              <a:t>Cuambe</a:t>
            </a:r>
            <a:r>
              <a:rPr lang="en-GB" sz="1200" dirty="0">
                <a:latin typeface="Georgia" panose="02040502050405020303" pitchFamily="18" charset="0"/>
                <a:cs typeface="Arial" charset="0"/>
              </a:rPr>
              <a:t>  </a:t>
            </a:r>
            <a:r>
              <a:rPr lang="en-GB" sz="1200" dirty="0" smtClean="0">
                <a:solidFill>
                  <a:prstClr val="black"/>
                </a:solidFill>
                <a:latin typeface="Georgia" panose="02040502050405020303" pitchFamily="18" charset="0"/>
                <a:cs typeface="Arial" charset="0"/>
                <a:hlinkClick r:id="rId5"/>
              </a:rPr>
              <a:t>oraca5@yahoo.com.br</a:t>
            </a:r>
            <a:r>
              <a:rPr lang="en-GB" sz="1200" dirty="0" smtClean="0">
                <a:solidFill>
                  <a:prstClr val="black"/>
                </a:solidFill>
                <a:latin typeface="Georgia" panose="02040502050405020303" pitchFamily="18" charset="0"/>
                <a:cs typeface="Arial" charset="0"/>
              </a:rPr>
              <a:t> </a:t>
            </a:r>
            <a:r>
              <a:rPr lang="en-GB" sz="1200" dirty="0">
                <a:latin typeface="Georgia" panose="02040502050405020303" pitchFamily="18" charset="0"/>
                <a:cs typeface="Arial" charset="0"/>
              </a:rPr>
              <a:t/>
            </a:r>
            <a:br>
              <a:rPr lang="en-GB" sz="1200" dirty="0">
                <a:latin typeface="Georgia" panose="02040502050405020303" pitchFamily="18" charset="0"/>
                <a:cs typeface="Arial" charset="0"/>
              </a:rPr>
            </a:br>
            <a:r>
              <a:rPr lang="en-GB" sz="1200" dirty="0">
                <a:latin typeface="Georgia" panose="02040502050405020303" pitchFamily="18" charset="0"/>
                <a:cs typeface="Arial" charset="0"/>
              </a:rPr>
              <a:t>4. </a:t>
            </a:r>
            <a:r>
              <a:rPr lang="en-GB" sz="1200" dirty="0" err="1" smtClean="0">
                <a:latin typeface="Georgia" panose="02040502050405020303" pitchFamily="18" charset="0"/>
                <a:cs typeface="Arial" charset="0"/>
              </a:rPr>
              <a:t>DPC</a:t>
            </a:r>
            <a:r>
              <a:rPr lang="en-GB" sz="1200" dirty="0" smtClean="0">
                <a:latin typeface="Georgia" panose="02040502050405020303" pitchFamily="18" charset="0"/>
                <a:cs typeface="Arial" charset="0"/>
              </a:rPr>
              <a:t>: </a:t>
            </a:r>
            <a:r>
              <a:rPr lang="pt-PT" sz="1200" dirty="0" smtClean="0">
                <a:latin typeface="Georgia" panose="02040502050405020303" pitchFamily="18" charset="0"/>
              </a:rPr>
              <a:t>Luzio </a:t>
            </a:r>
            <a:r>
              <a:rPr lang="pt-PT" sz="1200" dirty="0">
                <a:latin typeface="Georgia" panose="02040502050405020303" pitchFamily="18" charset="0"/>
              </a:rPr>
              <a:t>Nhavene </a:t>
            </a:r>
          </a:p>
          <a:p>
            <a:pPr>
              <a:defRPr/>
            </a:pPr>
            <a:r>
              <a:rPr lang="en-GB" sz="1200" dirty="0">
                <a:latin typeface="Georgia" panose="02040502050405020303" pitchFamily="18" charset="0"/>
                <a:cs typeface="Arial" charset="0"/>
                <a:hlinkClick r:id="rId6"/>
              </a:rPr>
              <a:t>l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  <a:hlinkClick r:id="rId6"/>
              </a:rPr>
              <a:t>uzhavene@gmail.com</a:t>
            </a:r>
            <a:r>
              <a:rPr lang="en-US" sz="1200" dirty="0" smtClean="0">
                <a:latin typeface="Georgia" panose="02040502050405020303" pitchFamily="18" charset="0"/>
                <a:cs typeface="Arial" charset="0"/>
              </a:rPr>
              <a:t> </a:t>
            </a:r>
            <a:endParaRPr lang="en-US" sz="1200" dirty="0">
              <a:latin typeface="Georgia" panose="02040502050405020303" pitchFamily="18" charset="0"/>
              <a:cs typeface="Arial" charset="0"/>
            </a:endParaRPr>
          </a:p>
          <a:p>
            <a:pPr>
              <a:defRPr/>
            </a:pPr>
            <a:r>
              <a:rPr lang="en-US" sz="1200" dirty="0">
                <a:latin typeface="Georgia" panose="02040502050405020303" pitchFamily="18" charset="0"/>
                <a:cs typeface="Arial" charset="0"/>
              </a:rPr>
              <a:t>5. </a:t>
            </a:r>
            <a:r>
              <a:rPr lang="en-US" sz="1200" dirty="0" err="1" smtClean="0">
                <a:latin typeface="Georgia" panose="02040502050405020303" pitchFamily="18" charset="0"/>
                <a:cs typeface="Arial" charset="0"/>
              </a:rPr>
              <a:t>MNCPC</a:t>
            </a:r>
            <a:endParaRPr lang="en-US" sz="1200" dirty="0">
              <a:latin typeface="Georgia" panose="02040502050405020303" pitchFamily="18" charset="0"/>
              <a:cs typeface="Arial" charset="0"/>
            </a:endParaRPr>
          </a:p>
          <a:p>
            <a:pPr>
              <a:defRPr/>
            </a:pPr>
            <a:r>
              <a:rPr lang="de-AT" sz="1200" dirty="0">
                <a:cs typeface="Arial" charset="0"/>
              </a:rPr>
              <a:t>  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2743200"/>
            <a:ext cx="36576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Photo courtesy:</a:t>
            </a:r>
          </a:p>
          <a:p>
            <a:pPr>
              <a:defRPr/>
            </a:pPr>
            <a:r>
              <a:rPr lang="en-GB" sz="1200" dirty="0" smtClean="0">
                <a:latin typeface="Georgia" panose="02040502050405020303" pitchFamily="18" charset="0"/>
                <a:cs typeface="Arial" pitchFamily="34" charset="0"/>
              </a:rPr>
              <a:t>Mrs.  </a:t>
            </a:r>
            <a:r>
              <a:rPr lang="en-GB" sz="1200" dirty="0">
                <a:latin typeface="Georgia" panose="02040502050405020303" pitchFamily="18" charset="0"/>
                <a:cs typeface="Arial" pitchFamily="34" charset="0"/>
              </a:rPr>
              <a:t>Marla </a:t>
            </a:r>
            <a:r>
              <a:rPr lang="en-GB" sz="1200" dirty="0" err="1">
                <a:latin typeface="Georgia" panose="02040502050405020303" pitchFamily="18" charset="0"/>
                <a:cs typeface="Arial" pitchFamily="34" charset="0"/>
              </a:rPr>
              <a:t>McCarroll</a:t>
            </a:r>
            <a:r>
              <a:rPr lang="en-GB" sz="1200" dirty="0"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en-GB" sz="1200" dirty="0" smtClean="0">
                <a:latin typeface="Georgia" panose="02040502050405020303" pitchFamily="18" charset="0"/>
                <a:cs typeface="Arial" pitchFamily="34" charset="0"/>
              </a:rPr>
              <a:t>Pinto </a:t>
            </a:r>
            <a:r>
              <a:rPr lang="en-GB" sz="1200" dirty="0" err="1" smtClean="0">
                <a:latin typeface="Georgia" panose="02040502050405020303" pitchFamily="18" charset="0"/>
                <a:cs typeface="Arial" pitchFamily="34" charset="0"/>
              </a:rPr>
              <a:t>Rodrigues</a:t>
            </a:r>
            <a:r>
              <a:rPr lang="en-GB" sz="1200" dirty="0" smtClean="0">
                <a:latin typeface="Georgia" panose="02040502050405020303" pitchFamily="18" charset="0"/>
                <a:cs typeface="Arial" pitchFamily="34" charset="0"/>
              </a:rPr>
              <a:t>/UNIDO</a:t>
            </a:r>
            <a:endParaRPr lang="en-GB" sz="1200" dirty="0">
              <a:latin typeface="Georgia" panose="02040502050405020303" pitchFamily="18" charset="0"/>
              <a:cs typeface="Arial" pitchFamily="34" charset="0"/>
            </a:endParaRPr>
          </a:p>
          <a:p>
            <a:pPr>
              <a:defRPr/>
            </a:pPr>
            <a:r>
              <a:rPr lang="en-GB" sz="1200" dirty="0">
                <a:latin typeface="Georgia" panose="02040502050405020303" pitchFamily="18" charset="0"/>
                <a:cs typeface="Arial" pitchFamily="34" charset="0"/>
              </a:rPr>
              <a:t>Ms. Yolanda </a:t>
            </a:r>
            <a:r>
              <a:rPr lang="en-GB" sz="1200" dirty="0" err="1">
                <a:latin typeface="Georgia" panose="02040502050405020303" pitchFamily="18" charset="0"/>
                <a:cs typeface="Arial" pitchFamily="34" charset="0"/>
              </a:rPr>
              <a:t>Cachu</a:t>
            </a:r>
            <a:r>
              <a:rPr lang="en-GB" sz="1200" dirty="0">
                <a:latin typeface="Georgia" panose="02040502050405020303" pitchFamily="18" charset="0"/>
                <a:cs typeface="Arial" pitchFamily="34" charset="0"/>
              </a:rPr>
              <a:t> </a:t>
            </a:r>
            <a:r>
              <a:rPr lang="en-GB" sz="1200" dirty="0" err="1">
                <a:latin typeface="Georgia" panose="02040502050405020303" pitchFamily="18" charset="0"/>
                <a:cs typeface="Arial" pitchFamily="34" charset="0"/>
              </a:rPr>
              <a:t>Pavon</a:t>
            </a:r>
            <a:r>
              <a:rPr lang="en-GB" sz="1200" dirty="0">
                <a:latin typeface="Georgia" panose="02040502050405020303" pitchFamily="18" charset="0"/>
                <a:cs typeface="Arial" pitchFamily="34" charset="0"/>
              </a:rPr>
              <a:t> /UNIDO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4400" b="1">
              <a:latin typeface="Gill Sans MT" pitchFamily="1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1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1412875"/>
            <a:ext cx="8361362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en-US" sz="28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57188" y="1219201"/>
            <a:ext cx="85582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OUTLINE</a:t>
            </a:r>
          </a:p>
          <a:p>
            <a:pPr algn="ctr"/>
            <a:endParaRPr lang="en-ZA" sz="1400" dirty="0" smtClean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algn="ctr"/>
            <a:endParaRPr lang="en-ZA" sz="14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Introduction 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Demo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Site Baseline Context </a:t>
            </a:r>
            <a:endParaRPr lang="en-ZA" sz="24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RMRM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Resources Under Pressure/Hotspots for Strategic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Management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Key Partners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Training &amp;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Capacity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Building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err="1" smtClean="0">
                <a:solidFill>
                  <a:srgbClr val="000000"/>
                </a:solidFill>
                <a:latin typeface="Georgia" pitchFamily="18" charset="0"/>
              </a:rPr>
              <a:t>RMRM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Management Planning &amp; F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uture Sustainability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Early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Lessons Learnt from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RMRM</a:t>
            </a:r>
          </a:p>
          <a:p>
            <a:pPr marL="457200" indent="-457200">
              <a:buFont typeface="+mj-lt"/>
              <a:buAutoNum type="arabicParenR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Cross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Linkages between the Demo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Sites</a:t>
            </a:r>
          </a:p>
          <a:p>
            <a:endParaRPr lang="en-ZA" sz="2400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4400" b="1">
              <a:latin typeface="Gill Sans MT" pitchFamily="1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1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1412875"/>
            <a:ext cx="8361362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en-US" sz="28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57188" y="1219201"/>
            <a:ext cx="855821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INTRODUCTION</a:t>
            </a:r>
          </a:p>
          <a:p>
            <a:pPr algn="ctr"/>
            <a:endParaRPr lang="en-ZA" sz="1400" dirty="0" smtClean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457200" indent="-457200">
              <a:buFont typeface="Arial"/>
              <a:buChar char="•"/>
            </a:pP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(RMRM)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objective: </a:t>
            </a:r>
            <a:r>
              <a:rPr lang="en-ZA" sz="2400" i="1" dirty="0" smtClean="0">
                <a:solidFill>
                  <a:srgbClr val="000000"/>
                </a:solidFill>
                <a:latin typeface="Georgia" pitchFamily="18" charset="0"/>
              </a:rPr>
              <a:t>Responsible </a:t>
            </a:r>
            <a:r>
              <a:rPr lang="en-ZA" sz="2400" i="1" dirty="0">
                <a:solidFill>
                  <a:srgbClr val="000000"/>
                </a:solidFill>
                <a:latin typeface="Georgia" pitchFamily="18" charset="0"/>
              </a:rPr>
              <a:t>reef &amp; marine recreation management for sustainable tourism promoted &amp; tested at selected sites, results documented &amp; disseminated </a:t>
            </a:r>
          </a:p>
          <a:p>
            <a:pPr marL="457200" indent="-457200">
              <a:buFont typeface="Arial"/>
              <a:buChar char="•"/>
            </a:pP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3 Demo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Sites: </a:t>
            </a:r>
            <a:r>
              <a:rPr lang="en-ZA" sz="2400" dirty="0" err="1" smtClean="0">
                <a:solidFill>
                  <a:srgbClr val="000000"/>
                </a:solidFill>
                <a:latin typeface="Georgia" pitchFamily="18" charset="0"/>
              </a:rPr>
              <a:t>Tofo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,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Barra &amp; </a:t>
            </a:r>
            <a:r>
              <a:rPr lang="en-ZA" sz="2400" dirty="0" err="1" smtClean="0">
                <a:solidFill>
                  <a:srgbClr val="000000"/>
                </a:solidFill>
                <a:latin typeface="Georgia" pitchFamily="18" charset="0"/>
              </a:rPr>
              <a:t>Tofinho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 (Mozambique),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Watamu (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Kenya) &amp; </a:t>
            </a:r>
            <a:r>
              <a:rPr lang="en-ZA" sz="2400" dirty="0" err="1" smtClean="0">
                <a:solidFill>
                  <a:srgbClr val="000000"/>
                </a:solidFill>
                <a:latin typeface="Georgia" pitchFamily="18" charset="0"/>
              </a:rPr>
              <a:t>Bagamoyo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(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Tanzania)</a:t>
            </a:r>
          </a:p>
          <a:p>
            <a:pPr marL="457200" indent="-457200">
              <a:buFont typeface="Arial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Implemented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by </a:t>
            </a:r>
            <a:r>
              <a:rPr lang="en-ZA" sz="2400" dirty="0" err="1">
                <a:solidFill>
                  <a:srgbClr val="000000"/>
                </a:solidFill>
                <a:latin typeface="Georgia" pitchFamily="18" charset="0"/>
              </a:rPr>
              <a:t>EcoAfrica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 Environmental Consultants in   collaboration with the </a:t>
            </a:r>
            <a:r>
              <a:rPr lang="en-ZA" sz="2400" dirty="0" err="1">
                <a:solidFill>
                  <a:srgbClr val="000000"/>
                </a:solidFill>
                <a:latin typeface="Georgia" pitchFamily="18" charset="0"/>
              </a:rPr>
              <a:t>DSMC</a:t>
            </a:r>
            <a:endParaRPr lang="en-ZA" sz="2400" dirty="0">
              <a:solidFill>
                <a:srgbClr val="000000"/>
              </a:solidFill>
              <a:latin typeface="Georgia" pitchFamily="18" charset="0"/>
            </a:endParaRPr>
          </a:p>
          <a:p>
            <a:pPr marL="457200" indent="-457200">
              <a:buFont typeface="Arial"/>
              <a:buChar char="•"/>
            </a:pP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Shifted from Reef &amp; Marine </a:t>
            </a:r>
            <a:r>
              <a:rPr lang="en-ZA" altLang="en-US" sz="2400" dirty="0">
                <a:solidFill>
                  <a:srgbClr val="000000"/>
                </a:solidFill>
                <a:latin typeface="Georgia" pitchFamily="18" charset="0"/>
              </a:rPr>
              <a:t>“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Conservation</a:t>
            </a:r>
            <a:r>
              <a:rPr lang="en-ZA" altLang="en-US" sz="2400" dirty="0">
                <a:solidFill>
                  <a:srgbClr val="000000"/>
                </a:solidFill>
                <a:latin typeface="Georgia" pitchFamily="18" charset="0"/>
              </a:rPr>
              <a:t>”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to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ZA" altLang="en-US" sz="2400" dirty="0" smtClean="0">
                <a:solidFill>
                  <a:srgbClr val="000000"/>
                </a:solidFill>
                <a:latin typeface="Georgia" pitchFamily="18" charset="0"/>
              </a:rPr>
              <a:t>“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Recreation</a:t>
            </a:r>
            <a:r>
              <a:rPr lang="en-ZA" altLang="en-US" sz="2400" dirty="0">
                <a:solidFill>
                  <a:srgbClr val="000000"/>
                </a:solidFill>
                <a:latin typeface="Georgia" pitchFamily="18" charset="0"/>
              </a:rPr>
              <a:t>”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 Management after COAST </a:t>
            </a:r>
            <a:r>
              <a:rPr lang="en-ZA" sz="2400" dirty="0" err="1">
                <a:solidFill>
                  <a:srgbClr val="000000"/>
                </a:solidFill>
                <a:latin typeface="Georgia" pitchFamily="18" charset="0"/>
              </a:rPr>
              <a:t>MTE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 </a:t>
            </a:r>
          </a:p>
          <a:p>
            <a:endParaRPr lang="en-ZA" sz="3200" b="1" dirty="0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92609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7188" y="1412875"/>
            <a:ext cx="8361362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en-US" sz="28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266700"/>
            <a:ext cx="9144000" cy="646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10563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4400" b="1">
              <a:latin typeface="Gill Sans MT" pitchFamily="1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1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1412875"/>
            <a:ext cx="8361362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en-US" sz="28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  <a:p>
            <a:pPr algn="ctr">
              <a:defRPr/>
            </a:pPr>
            <a:endParaRPr lang="en-US" sz="3200" b="1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57188" y="1219201"/>
            <a:ext cx="855821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BASELINE CONTEXT OF DEMO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SITE</a:t>
            </a:r>
          </a:p>
          <a:p>
            <a:pPr marL="457200" lvl="2"/>
            <a:endParaRPr lang="en-ZA" sz="2400" b="1" dirty="0">
              <a:solidFill>
                <a:srgbClr val="000000"/>
              </a:solidFill>
              <a:latin typeface="Georgia" pitchFamily="18" charset="0"/>
            </a:endParaRP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Population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size within demo site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: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16977 </a:t>
            </a:r>
            <a:endParaRPr lang="en-ZA" sz="24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Coastal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inhabitants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highly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dependent on marine resources for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livelihood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Tourism is focused on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coastal marine-related activities (diving, fishing, marine safaris,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snorkelling)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Tourism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industry largely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foreigner-owned/operated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Six SCUBA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diving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operators based in </a:t>
            </a:r>
            <a:r>
              <a:rPr lang="en-ZA" sz="2400" dirty="0" err="1" smtClean="0">
                <a:solidFill>
                  <a:srgbClr val="000000"/>
                </a:solidFill>
                <a:latin typeface="Georgia" pitchFamily="18" charset="0"/>
              </a:rPr>
              <a:t>TBT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 area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- represented by AMAR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association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SCUBA diving focused on mega fauna (manta rays, whale sharks, turtles, whales, etc.</a:t>
            </a:r>
            <a:r>
              <a:rPr lang="en-ZA" sz="2400" smtClean="0">
                <a:solidFill>
                  <a:srgbClr val="000000"/>
                </a:solidFill>
                <a:latin typeface="Georgia" pitchFamily="18" charset="0"/>
              </a:rPr>
              <a:t>) rather than coral reefs</a:t>
            </a:r>
            <a:endParaRPr lang="en-ZA" sz="24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lvl="2"/>
            <a:endParaRPr lang="en-ZA" sz="2400" dirty="0">
              <a:solidFill>
                <a:srgbClr val="000000"/>
              </a:solidFill>
              <a:latin typeface="Georgia" pitchFamily="18" charset="0"/>
            </a:endParaRPr>
          </a:p>
          <a:p>
            <a:pPr marL="342900" lvl="2" indent="-342900">
              <a:buFont typeface="Arial" panose="020B0604020202020204" pitchFamily="34" charset="0"/>
              <a:buChar char="•"/>
            </a:pPr>
            <a:endParaRPr lang="en-ZA" sz="2600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13602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de-DE" sz="4400" b="1">
              <a:latin typeface="Gill Sans MT" pitchFamily="1" charset="0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1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57188" y="1219201"/>
            <a:ext cx="8329612" cy="4262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BASELINE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CONTEXT (cont.)</a:t>
            </a:r>
          </a:p>
          <a:p>
            <a:pPr lvl="0" algn="ctr"/>
            <a:endParaRPr lang="en-ZA" sz="14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Absence of </a:t>
            </a: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a management </a:t>
            </a: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plan for the marine area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Lack of coordination among tour operators, government &amp; local communities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A </a:t>
            </a: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Code of Conduct (</a:t>
            </a:r>
            <a:r>
              <a:rPr lang="en-ZA" sz="2500" dirty="0" err="1" smtClean="0">
                <a:solidFill>
                  <a:srgbClr val="000000"/>
                </a:solidFill>
                <a:latin typeface="Georgia" pitchFamily="18" charset="0"/>
              </a:rPr>
              <a:t>CoC</a:t>
            </a: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) was developed </a:t>
            </a: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for </a:t>
            </a: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divers</a:t>
            </a:r>
            <a:endParaRPr lang="en-ZA" sz="2500" dirty="0">
              <a:solidFill>
                <a:srgbClr val="000000"/>
              </a:solidFill>
              <a:latin typeface="Georgia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Lack of enforcement of the procedures in </a:t>
            </a:r>
            <a:r>
              <a:rPr lang="en-ZA" sz="2500" dirty="0" err="1" smtClean="0">
                <a:solidFill>
                  <a:srgbClr val="000000"/>
                </a:solidFill>
                <a:latin typeface="Georgia" pitchFamily="18" charset="0"/>
              </a:rPr>
              <a:t>CoC</a:t>
            </a:r>
            <a:endParaRPr lang="en-ZA" sz="2500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Mega fauna targeted for meat &amp; commercial purposes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Insufficient management </a:t>
            </a:r>
            <a:r>
              <a:rPr lang="en-ZA" sz="2500" dirty="0">
                <a:solidFill>
                  <a:srgbClr val="000000"/>
                </a:solidFill>
                <a:latin typeface="Georgia" pitchFamily="18" charset="0"/>
              </a:rPr>
              <a:t>by </a:t>
            </a:r>
            <a:r>
              <a:rPr lang="en-ZA" sz="2500" dirty="0" smtClean="0">
                <a:solidFill>
                  <a:srgbClr val="000000"/>
                </a:solidFill>
                <a:latin typeface="Georgia" pitchFamily="18" charset="0"/>
              </a:rPr>
              <a:t>government departments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Georgia" pitchFamily="18" charset="0"/>
              </a:rPr>
              <a:t>Limited collaboration/self-regulation by tourism operators</a:t>
            </a:r>
            <a:endParaRPr lang="en-ZA" sz="2500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25758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304800" y="1219201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endParaRPr lang="en-GB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04800" y="1600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AutoNum type="arabicPeriod"/>
            </a:pP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09600" y="1128713"/>
            <a:ext cx="821055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HOTSPOTS </a:t>
            </a:r>
            <a:r>
              <a:rPr lang="en-ZA" sz="3200" b="1" dirty="0">
                <a:solidFill>
                  <a:srgbClr val="000000"/>
                </a:solidFill>
                <a:latin typeface="Georgia" pitchFamily="18" charset="0"/>
              </a:rPr>
              <a:t>FOR STRATEGIC </a:t>
            </a:r>
            <a:r>
              <a:rPr lang="en-ZA" sz="3200" b="1" dirty="0" smtClean="0">
                <a:solidFill>
                  <a:srgbClr val="000000"/>
                </a:solidFill>
                <a:latin typeface="Georgia" pitchFamily="18" charset="0"/>
              </a:rPr>
              <a:t>MANAGEMENT</a:t>
            </a:r>
          </a:p>
          <a:p>
            <a:pPr lvl="1"/>
            <a:endParaRPr lang="en-ZA" sz="1400" dirty="0">
              <a:solidFill>
                <a:srgbClr val="000000"/>
              </a:solidFill>
              <a:latin typeface="Georgia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Stronger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enforcement of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regulations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Improved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demarcation &amp; enforcement of activity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areas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Greater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awareness of stakeholders of activity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impacts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Better collaboration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among stakeholders for improved management of the sensitive areas (i.e.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self regulation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by dive operators to control visitation to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reefs)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Sustainable seafood initiative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Monitoring </a:t>
            </a:r>
            <a:r>
              <a:rPr lang="en-ZA" sz="2400" dirty="0">
                <a:solidFill>
                  <a:srgbClr val="000000"/>
                </a:solidFill>
                <a:latin typeface="Georgia" pitchFamily="18" charset="0"/>
              </a:rPr>
              <a:t>of </a:t>
            </a: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reefs &amp; improved management</a:t>
            </a:r>
            <a:endParaRPr lang="en-ZA" sz="2400" dirty="0">
              <a:solidFill>
                <a:srgbClr val="000000"/>
              </a:solidFill>
              <a:latin typeface="Georgia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ZA" sz="2400" dirty="0" smtClean="0">
                <a:solidFill>
                  <a:srgbClr val="000000"/>
                </a:solidFill>
                <a:latin typeface="Georgia" pitchFamily="18" charset="0"/>
              </a:rPr>
              <a:t>Implementation of effective waste management system</a:t>
            </a:r>
            <a:endParaRPr lang="en-ZA" sz="2400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66605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14313" y="1128713"/>
            <a:ext cx="86106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pt-BR" sz="3200" b="1" dirty="0">
                <a:latin typeface="Georgia" panose="02040502050405020303" pitchFamily="18" charset="0"/>
                <a:ea typeface="SimSun" pitchFamily="2" charset="-122"/>
              </a:rPr>
              <a:t>KEY </a:t>
            </a:r>
            <a:r>
              <a:rPr lang="pt-BR" sz="3200" b="1" dirty="0" smtClean="0">
                <a:latin typeface="Georgia" panose="02040502050405020303" pitchFamily="18" charset="0"/>
                <a:ea typeface="SimSun" pitchFamily="2" charset="-122"/>
              </a:rPr>
              <a:t>PARTNERS</a:t>
            </a:r>
            <a:endParaRPr lang="pt-BR" sz="3200" b="1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 algn="ctr">
              <a:spcBef>
                <a:spcPct val="20000"/>
              </a:spcBef>
            </a:pPr>
            <a:endParaRPr lang="pt-BR" sz="1400" dirty="0">
              <a:solidFill>
                <a:schemeClr val="accent2"/>
              </a:solidFill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latin typeface="Georgia" panose="02040502050405020303" pitchFamily="18" charset="0"/>
                <a:ea typeface="SimSun" pitchFamily="2" charset="-122"/>
              </a:rPr>
              <a:t>DSMC Team: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Direcção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Provincial Para Coordenação da Acção Ambiental (</a:t>
            </a: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DPCA)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Direcção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Provincial de </a:t>
            </a: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Turismo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Associação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de Hotelaria e Turismo de Inhambane (</a:t>
            </a: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AHTI)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Escola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Superior de Hotelaria e Turismo (ESHTI) </a:t>
            </a:r>
            <a:endParaRPr lang="pt-BR" sz="22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Conselho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Municipal da Cidade de Inhambane (</a:t>
            </a: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CMCI)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Administração </a:t>
            </a: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Marítima (ADMAR</a:t>
            </a:r>
            <a:r>
              <a:rPr lang="pt-BR" sz="2200" dirty="0" smtClean="0">
                <a:latin typeface="Georgia" panose="02040502050405020303" pitchFamily="18" charset="0"/>
                <a:ea typeface="SimSun" pitchFamily="2" charset="-122"/>
              </a:rPr>
              <a:t>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200" dirty="0">
                <a:latin typeface="Georgia" panose="02040502050405020303" pitchFamily="18" charset="0"/>
                <a:ea typeface="SimSun" pitchFamily="2" charset="-122"/>
              </a:rPr>
              <a:t>Direcção Provincial Para Coordenação da Acção Ambiental (DPCA)</a:t>
            </a:r>
          </a:p>
          <a:p>
            <a:pPr lvl="1">
              <a:spcBef>
                <a:spcPct val="20000"/>
              </a:spcBef>
            </a:pPr>
            <a:endParaRPr lang="pt-BR" sz="2200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</a:pPr>
            <a:endParaRPr lang="en-GB" sz="2000" b="1" dirty="0" smtClean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56560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428625" y="1102555"/>
            <a:ext cx="86106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ctr">
              <a:spcBef>
                <a:spcPct val="20000"/>
              </a:spcBef>
            </a:pPr>
            <a:r>
              <a:rPr lang="pt-BR" sz="3200" b="1" dirty="0">
                <a:latin typeface="Georgia" panose="02040502050405020303" pitchFamily="18" charset="0"/>
                <a:ea typeface="SimSun" pitchFamily="2" charset="-122"/>
              </a:rPr>
              <a:t>KEY </a:t>
            </a:r>
            <a:r>
              <a:rPr lang="pt-BR" sz="3200" b="1" dirty="0" smtClean="0">
                <a:latin typeface="Georgia" panose="02040502050405020303" pitchFamily="18" charset="0"/>
                <a:ea typeface="SimSun" pitchFamily="2" charset="-122"/>
              </a:rPr>
              <a:t>PARTNERS (cont.)</a:t>
            </a:r>
            <a:endParaRPr lang="pt-BR" sz="3200" b="1" dirty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</a:pPr>
            <a:endParaRPr lang="pt-BR" sz="1400" dirty="0">
              <a:solidFill>
                <a:schemeClr val="accent2"/>
              </a:solidFill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BR" sz="2800" b="1" dirty="0">
                <a:latin typeface="Georgia" panose="02040502050405020303" pitchFamily="18" charset="0"/>
                <a:ea typeface="SimSun" pitchFamily="2" charset="-122"/>
              </a:rPr>
              <a:t>DSMC Team: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400" dirty="0" smtClean="0">
                <a:latin typeface="Georgia" panose="02040502050405020303" pitchFamily="18" charset="0"/>
                <a:ea typeface="SimSun" pitchFamily="2" charset="-122"/>
              </a:rPr>
              <a:t>Direcção Provincial de Pescas (DPP)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400" dirty="0" smtClean="0">
                <a:latin typeface="Georgia" panose="02040502050405020303" pitchFamily="18" charset="0"/>
                <a:ea typeface="SimSun" pitchFamily="2" charset="-122"/>
              </a:rPr>
              <a:t>Bitonga Divers 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400" dirty="0" smtClean="0">
                <a:latin typeface="Georgia" panose="02040502050405020303" pitchFamily="18" charset="0"/>
                <a:ea typeface="SimSun" pitchFamily="2" charset="-122"/>
              </a:rPr>
              <a:t>Associação Comunitária dos Pescadores do Tofo 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400" dirty="0" smtClean="0">
                <a:latin typeface="Georgia" panose="02040502050405020303" pitchFamily="18" charset="0"/>
                <a:ea typeface="SimSun" pitchFamily="2" charset="-122"/>
              </a:rPr>
              <a:t>Associação Wonelela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pt-BR" sz="2400" dirty="0" smtClean="0">
                <a:latin typeface="Georgia" panose="02040502050405020303" pitchFamily="18" charset="0"/>
                <a:ea typeface="SimSun" pitchFamily="2" charset="-122"/>
              </a:rPr>
              <a:t>Associação de Limpeza e do Meio Ambiente (ALMA)</a:t>
            </a:r>
            <a:endParaRPr lang="en-ZA" sz="24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ZA" sz="2800" b="1" dirty="0" smtClean="0">
                <a:latin typeface="Georgia" panose="02040502050405020303" pitchFamily="18" charset="0"/>
                <a:ea typeface="SimSun" pitchFamily="2" charset="-122"/>
              </a:rPr>
              <a:t>Tech Team</a:t>
            </a:r>
            <a:r>
              <a:rPr lang="en-ZA" sz="2800" b="1" dirty="0">
                <a:latin typeface="Georgia" panose="02040502050405020303" pitchFamily="18" charset="0"/>
                <a:ea typeface="SimSun" pitchFamily="2" charset="-122"/>
              </a:rPr>
              <a:t>: </a:t>
            </a:r>
            <a:endParaRPr lang="en-ZA" sz="2800" b="1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ZA" sz="2400" dirty="0" err="1" smtClean="0">
                <a:latin typeface="Georgia" panose="02040502050405020303" pitchFamily="18" charset="0"/>
                <a:ea typeface="SimSun" pitchFamily="2" charset="-122"/>
              </a:rPr>
              <a:t>DSMC</a:t>
            </a:r>
            <a:r>
              <a:rPr lang="en-ZA" sz="2400" dirty="0" smtClean="0">
                <a:latin typeface="Georgia" panose="02040502050405020303" pitchFamily="18" charset="0"/>
                <a:ea typeface="SimSun" pitchFamily="2" charset="-122"/>
              </a:rPr>
              <a:t> </a:t>
            </a:r>
            <a:r>
              <a:rPr lang="en-ZA" sz="2400" dirty="0">
                <a:latin typeface="Georgia" panose="02040502050405020303" pitchFamily="18" charset="0"/>
                <a:ea typeface="SimSun" pitchFamily="2" charset="-122"/>
              </a:rPr>
              <a:t>members + selected hoteliers, researchers, NGOs, tour operators</a:t>
            </a:r>
            <a:endParaRPr lang="en-GB" sz="2400" dirty="0" smtClean="0">
              <a:latin typeface="Georgia" panose="02040502050405020303" pitchFamily="18" charset="0"/>
              <a:ea typeface="SimSun" pitchFamily="2" charset="-122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000" b="1" dirty="0">
              <a:solidFill>
                <a:schemeClr val="accent2"/>
              </a:solidFill>
              <a:latin typeface="Gill Sans MT" pitchFamily="1" charset="0"/>
              <a:ea typeface="SimSun" pitchFamily="2" charset="-122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1785938"/>
            <a:ext cx="8001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ü"/>
            </a:pPr>
            <a:endParaRPr lang="en-GB" dirty="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894" y="64294"/>
            <a:ext cx="985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55693" y="-146843"/>
            <a:ext cx="1217613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3419083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12831</TotalTime>
  <Words>734</Words>
  <Application>Microsoft Office PowerPoint</Application>
  <PresentationFormat>On-screen Show (4:3)</PresentationFormat>
  <Paragraphs>142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5TH STEERING COMMITTEE MEETING Bagamoyo, Tanzania  24th-28th September,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www.warez-bb.org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Gibbon 2011</dc:creator>
  <cp:lastModifiedBy>Jayshree</cp:lastModifiedBy>
  <cp:revision>872</cp:revision>
  <dcterms:created xsi:type="dcterms:W3CDTF">2012-04-17T12:45:04Z</dcterms:created>
  <dcterms:modified xsi:type="dcterms:W3CDTF">2013-09-25T06:30:44Z</dcterms:modified>
</cp:coreProperties>
</file>